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8" r:id="rId4"/>
    <p:sldId id="259" r:id="rId5"/>
    <p:sldId id="260" r:id="rId6"/>
    <p:sldId id="263" r:id="rId7"/>
    <p:sldId id="265" r:id="rId8"/>
    <p:sldId id="261" r:id="rId9"/>
    <p:sldId id="264" r:id="rId10"/>
    <p:sldId id="266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98C9"/>
    <a:srgbClr val="E02877"/>
    <a:srgbClr val="1B33E5"/>
    <a:srgbClr val="202733"/>
    <a:srgbClr val="411AE6"/>
    <a:srgbClr val="341BC7"/>
    <a:srgbClr val="7F7F7F"/>
    <a:srgbClr val="C00000"/>
    <a:srgbClr val="C55A11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D4C38C-18F4-874F-9257-98509F288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EEE9B10-5142-ACB0-E699-69053C5280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05ADA19-D00F-74E9-4322-F19BBF121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B3A4972-744B-CA4A-2491-1F0BBC9CD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743083-E0EC-5A53-7816-231F66A19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5590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2E9526-F8AC-1AA8-3CC3-AE2EACCA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203D672-EB5A-9212-5517-9D0FD351C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9E77BF-ED80-F414-EFB8-9CF363B5C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24F3B7-7FAE-2F08-73EC-2AED70D67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B99C67-1528-64C9-9B6A-25DC4CA95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733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C870BCD-1FCF-261C-AB15-5A16F412A6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B16E408-A1EB-B2A3-0F6A-7F14C7E458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7FE0F91-62AB-E5DA-E69A-ECEB78EAE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929EF54-F897-5D10-CCB3-C852A85C8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CDBFFE4-6821-F2B1-A2D0-1B7160124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4014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1166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0518"/>
            <a:ext cx="6970824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4" y="2222065"/>
            <a:ext cx="6970825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7745948-92EA-3E8A-1DBC-45422E91850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80323" y="3143243"/>
            <a:ext cx="6139069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87155554-9334-F8D5-FA7F-80CF2FB3BC7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1580323" y="3754790"/>
            <a:ext cx="6139068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44C718E-DBD5-B640-39D2-7860AFE27FF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960666" y="4717060"/>
            <a:ext cx="697082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B073C5F-2FFF-4B6A-E630-E112FB5B952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960666" y="5328607"/>
            <a:ext cx="6970822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30843267-C01A-455A-D8A3-E8A7C6CFB0F6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1DAE6A71-9FA2-20A0-D992-DEBF7FF3301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85D3E6-EA9D-9DE8-6317-6DF86AEEDB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4821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C6C789A-7FB2-432A-6019-3F62E5386F29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987745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72CBAF-4BDE-95E9-99A1-9EDDBDEF84DC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987745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185521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A2C811-2433-C4B8-E818-972740C4960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09600" y="5692875"/>
            <a:ext cx="10972800" cy="53949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43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1728"/>
            <a:ext cx="6922301" cy="562749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178669"/>
            <a:ext cx="6922300" cy="83701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146198" y="3092460"/>
            <a:ext cx="6736768" cy="622646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146197" y="3689968"/>
            <a:ext cx="6736767" cy="926101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378113" y="4763061"/>
            <a:ext cx="6504852" cy="5819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78112" y="5380382"/>
            <a:ext cx="6504851" cy="865633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1F54DF-E984-A005-B56B-B62147C13B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1602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2439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2439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426387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426387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1C98F61-9164-7CDA-F0A4-B90327F23F7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26200" y="3752850"/>
            <a:ext cx="5156200" cy="2457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2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362553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537496"/>
            <a:ext cx="3259180" cy="1215184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712973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712973" y="2537495"/>
            <a:ext cx="3259180" cy="119747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7011488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7011488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BB6EDE2-F53E-7B97-FF80-7764EECA4CC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85188" y="0"/>
            <a:ext cx="3706812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16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81E5-DE3E-1E52-3179-344AB5B2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9A41B8-CF99-8A7C-E16D-CFEF1E09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89524-6BA7-0F2E-1749-175C69286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740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E6759F-66EA-8EE3-A2F4-F15BA2F9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548357-3F2C-483C-C0FC-FD9FB673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30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212D25-04DE-85E0-2C1E-FE65CC6CC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57ECBA-DD14-3274-8DC5-1C19D8A4E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6803F6-05C5-8863-76E4-90D7443A1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D26D20-C65D-B0B7-AF6C-6C4E76566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A1EEC1-D52D-675A-8FD8-83CCAFF93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81414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3092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B7C0C6-18C2-4D44-73BE-7BE2800E9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2439D91-34FF-D4FC-0055-5974C0141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F59FA5-661A-A701-7CF1-A302CF0AE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59A005-4DEF-4C27-4FBD-B87DC8C9C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196DE6-FB1B-4752-440F-F829571C1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2965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0494AA-46BB-59E3-82CF-F0E04DFEB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7D460B-E6AA-9B0A-2F08-4D1CE3FFA6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F31EE17-DB87-5660-1CDE-CEF89552D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4796EC4-8FFA-7DD5-7B68-95B0AE858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C429154-0590-EA7A-8F28-4D8444363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4F7811D-491A-8985-9377-7B3A803AD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3922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EA0A8A-E727-0DB7-94A1-BD192AE74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F613AC-0407-A9C6-4419-2A579954D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FBA6F49-DCBA-3CE0-1A40-239640FEF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BA89A21-BB56-7B2F-3EE0-37E51A3047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715CF61-EEEF-A341-BF27-B846C476B2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A785E24-0CC9-781F-0055-A39A40EDA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D735AE0-CC66-060F-24FF-8AA101016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515547D-8798-35D3-72FC-30A883FB5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9497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4CDED1-BBFC-35B3-1255-34F150D63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CF4F80-25FC-F729-372C-9118B0AED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58D90E9-A456-D28F-BDC4-F575FF5A4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129A1F3-2322-756C-0816-608BB5AC9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3591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C803580-4BA5-4BEC-E555-88475DE4E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2DC0939-6C22-B446-D757-2D4CAE5D5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1CDC7A3-CE9F-D053-C520-8CE39EA3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9258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0CB42-7DDB-705D-7C29-D8C91C49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DA41DA-66E8-AFF9-3FD1-3CEAA26DE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177B96D-8CFB-94EA-B6A9-4AC91B6069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A65CCB-9EB9-E4A6-30BC-9805DDF1C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D6B0CC1-9038-689E-9953-802B8C2A0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DFA831-1F28-1304-301D-BBA3DC65B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807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6CDB38-75CE-F9A2-1752-102471547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BDDBFA7-C12B-BF8E-4352-607DE0A353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1A5CF8-81A6-C25F-A797-A7C26F195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6A5E78D-B331-924A-F9CC-3329F94F8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C5E7378-FCAA-5CBB-1CDA-707F3D5DA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21A3D71-9521-6F02-7AE0-8AA78993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7352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0250A19-65B1-8504-1EBA-A8D3862D7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C0CB1F1-107C-0E07-A3BF-800D9AB2E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C108D5-2282-817D-60FE-70C6CFF000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333FE-D0F1-405A-B7AF-C7003AA1A908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E26FD6-ECF2-1DA4-9B0C-F76134674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8E1189-F6A4-1D9D-38B7-95F1F1A6D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2410D-EC10-4C1A-9A25-5135A2A595E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6103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57E25-C674-3745-6594-912F15B9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847056"/>
            <a:ext cx="10629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64DF9-DAEC-F283-848F-16438F855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0EC6-5648-844A-8827-911B00959032}" type="datetimeFigureOut">
              <a:rPr lang="en-US" smtClean="0"/>
              <a:t>6/11/2024</a:t>
            </a:fld>
            <a:endParaRPr lang="en-US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2390A06B-2D1F-A145-446B-BF268052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3537"/>
            <a:ext cx="10629900" cy="1236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D227A9A-BF27-C878-C29C-004A9358C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3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6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MV Boli" panose="0200050003020009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F26B43"/>
          </p15:clr>
        </p15:guide>
        <p15:guide id="2" pos="384">
          <p15:clr>
            <a:srgbClr val="F26B43"/>
          </p15:clr>
        </p15:guide>
        <p15:guide id="3" pos="600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3912">
          <p15:clr>
            <a:srgbClr val="F26B43"/>
          </p15:clr>
        </p15:guide>
        <p15:guide id="6" orient="horz" pos="1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0C3A6C5F-0C80-FFDF-8C63-983F760ED7DF}"/>
              </a:ext>
            </a:extLst>
          </p:cNvPr>
          <p:cNvSpPr txBox="1"/>
          <p:nvPr/>
        </p:nvSpPr>
        <p:spPr>
          <a:xfrm>
            <a:off x="2940423" y="599690"/>
            <a:ext cx="63111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APLICAÇÕES DE CLOUD, IOT E INDÚSTRIA 4.0 EM PYTHON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DB039C8-629D-0E61-D212-D6E9974C8E52}"/>
              </a:ext>
            </a:extLst>
          </p:cNvPr>
          <p:cNvSpPr txBox="1"/>
          <p:nvPr/>
        </p:nvSpPr>
        <p:spPr>
          <a:xfrm>
            <a:off x="4473388" y="1800019"/>
            <a:ext cx="2751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rgbClr val="FFFFFF"/>
                </a:solidFill>
              </a:rPr>
              <a:t>Campus: Barra World (Recreio)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A11AA1F-656D-3535-FB05-B37BD3D3CBBB}"/>
              </a:ext>
            </a:extLst>
          </p:cNvPr>
          <p:cNvSpPr txBox="1"/>
          <p:nvPr/>
        </p:nvSpPr>
        <p:spPr>
          <a:xfrm>
            <a:off x="2272071" y="2767280"/>
            <a:ext cx="71538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Alunos: </a:t>
            </a:r>
          </a:p>
          <a:p>
            <a:pPr algn="ctr"/>
            <a:r>
              <a:rPr lang="pt-BR" sz="2000" dirty="0">
                <a:solidFill>
                  <a:schemeClr val="bg1"/>
                </a:solidFill>
              </a:rPr>
              <a:t>Juliana Bond Oliveira Lins - 202308252348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Rafael da Cunha Villaça - 202103772986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Lucas Dias Fidalgo Zogaib - 202002127503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AA899E5-4163-2C0E-D2DD-C410A7FC47D4}"/>
              </a:ext>
            </a:extLst>
          </p:cNvPr>
          <p:cNvSpPr txBox="1"/>
          <p:nvPr/>
        </p:nvSpPr>
        <p:spPr>
          <a:xfrm>
            <a:off x="2272071" y="4733892"/>
            <a:ext cx="71538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Professora: </a:t>
            </a:r>
          </a:p>
          <a:p>
            <a:pPr algn="ctr"/>
            <a:r>
              <a:rPr lang="pt-BR" sz="2000" dirty="0">
                <a:solidFill>
                  <a:schemeClr val="bg1"/>
                </a:solidFill>
              </a:rPr>
              <a:t>Maria Bernardete Dos Santos Manso</a:t>
            </a:r>
          </a:p>
        </p:txBody>
      </p:sp>
    </p:spTree>
    <p:extLst>
      <p:ext uri="{BB962C8B-B14F-4D97-AF65-F5344CB8AC3E}">
        <p14:creationId xmlns:p14="http://schemas.microsoft.com/office/powerpoint/2010/main" val="1295282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F2360907-5B3F-2150-E957-5BD8A0B7A6EE}"/>
              </a:ext>
            </a:extLst>
          </p:cNvPr>
          <p:cNvSpPr txBox="1"/>
          <p:nvPr/>
        </p:nvSpPr>
        <p:spPr>
          <a:xfrm>
            <a:off x="5545876" y="454615"/>
            <a:ext cx="47306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Introdução ao Projeto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EE81754-C711-074D-A6DC-64405672EC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4329" y="3914191"/>
            <a:ext cx="3935177" cy="393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3E728D7-35CE-6674-FF76-C24F44A2ACC7}"/>
              </a:ext>
            </a:extLst>
          </p:cNvPr>
          <p:cNvSpPr txBox="1"/>
          <p:nvPr/>
        </p:nvSpPr>
        <p:spPr>
          <a:xfrm>
            <a:off x="5309719" y="2806195"/>
            <a:ext cx="520293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Bem-vindos à apresentação do nosso projeto de IoT para a </a:t>
            </a: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Pensão da Deise</a:t>
            </a:r>
            <a:r>
              <a:rPr lang="pt-BR" sz="2000" dirty="0">
                <a:solidFill>
                  <a:schemeClr val="bg1"/>
                </a:solidFill>
              </a:rPr>
              <a:t>. Juntos, desenvolvemos uma solução tecnológica inovadora que irá transformar a forma que a Deise gerencia seu negócio e atende seus clientes.</a:t>
            </a:r>
          </a:p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5" name="AutoShape 6">
            <a:extLst>
              <a:ext uri="{FF2B5EF4-FFF2-40B4-BE49-F238E27FC236}">
                <a16:creationId xmlns:a16="http://schemas.microsoft.com/office/drawing/2014/main" id="{EE5A359D-F0DE-9310-991A-21B0C11D6A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878541" cy="1699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>
              <a:solidFill>
                <a:schemeClr val="bg1"/>
              </a:solidFill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211E2F68-2921-D66C-5BF6-1C7CC7A95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3927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980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858F41D-698D-725A-33DB-9D47FF80466E}"/>
              </a:ext>
            </a:extLst>
          </p:cNvPr>
          <p:cNvSpPr txBox="1"/>
          <p:nvPr/>
        </p:nvSpPr>
        <p:spPr>
          <a:xfrm>
            <a:off x="3839386" y="524798"/>
            <a:ext cx="7940671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50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Sobre a Pensão da Deise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8E71A2A-F453-01EC-2EBB-CEEA2F341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3" y="0"/>
            <a:ext cx="3891963" cy="6858000"/>
          </a:xfrm>
          <a:prstGeom prst="rect">
            <a:avLst/>
          </a:prstGeom>
        </p:spPr>
      </p:pic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19716A7-DFCB-6268-7634-7B7CFD28F757}"/>
              </a:ext>
            </a:extLst>
          </p:cNvPr>
          <p:cNvSpPr/>
          <p:nvPr/>
        </p:nvSpPr>
        <p:spPr>
          <a:xfrm>
            <a:off x="4449147" y="1498538"/>
            <a:ext cx="3293706" cy="2644253"/>
          </a:xfrm>
          <a:prstGeom prst="roundRect">
            <a:avLst>
              <a:gd name="adj" fmla="val 6835"/>
            </a:avLst>
          </a:prstGeom>
          <a:solidFill>
            <a:srgbClr val="1216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sz="24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Negócio de Família</a:t>
            </a:r>
          </a:p>
          <a:p>
            <a:endParaRPr lang="pt-BR" dirty="0"/>
          </a:p>
          <a:p>
            <a:r>
              <a:rPr lang="pt-BR" dirty="0"/>
              <a:t>A Pensão da Deise é um negócio de família que oferece refeições caseiras deliciosas para a área do Recreio.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E29AB330-DE9C-F5F8-3E5B-6FECD86D9374}"/>
              </a:ext>
            </a:extLst>
          </p:cNvPr>
          <p:cNvSpPr/>
          <p:nvPr/>
        </p:nvSpPr>
        <p:spPr>
          <a:xfrm>
            <a:off x="4474804" y="4254757"/>
            <a:ext cx="6669834" cy="1483567"/>
          </a:xfrm>
          <a:prstGeom prst="roundRect">
            <a:avLst>
              <a:gd name="adj" fmla="val 6999"/>
            </a:avLst>
          </a:prstGeom>
          <a:solidFill>
            <a:srgbClr val="1216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4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Crescimento Constante</a:t>
            </a:r>
            <a:endParaRPr lang="pt-BR" dirty="0"/>
          </a:p>
          <a:p>
            <a:r>
              <a:rPr lang="pt-BR" dirty="0"/>
              <a:t>Com o aumento da demanda, a Deise procurou maneiras de melhorar a eficiência e o serviço ao cliente.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C74F7F6A-62EB-030F-10CD-BF65EBD42852}"/>
              </a:ext>
            </a:extLst>
          </p:cNvPr>
          <p:cNvSpPr/>
          <p:nvPr/>
        </p:nvSpPr>
        <p:spPr>
          <a:xfrm>
            <a:off x="7972277" y="1498538"/>
            <a:ext cx="3293706" cy="2644253"/>
          </a:xfrm>
          <a:prstGeom prst="roundRect">
            <a:avLst>
              <a:gd name="adj" fmla="val 6835"/>
            </a:avLst>
          </a:prstGeom>
          <a:solidFill>
            <a:srgbClr val="1216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pt-BR" sz="2400" b="1" dirty="0">
              <a:solidFill>
                <a:srgbClr val="599CE8"/>
              </a:solidFill>
            </a:endParaRPr>
          </a:p>
          <a:p>
            <a:r>
              <a:rPr lang="pt-BR" sz="24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Excelente Reputação</a:t>
            </a:r>
          </a:p>
          <a:p>
            <a:endParaRPr lang="pt-BR" dirty="0"/>
          </a:p>
          <a:p>
            <a:r>
              <a:rPr lang="pt-BR" dirty="0"/>
              <a:t>Conhecida por sua comida saborosa e atendimento rápido, a Pensão da Deise é um ponto de venda de quentinhas muito conhecido.</a:t>
            </a: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93548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858F41D-698D-725A-33DB-9D47FF80466E}"/>
              </a:ext>
            </a:extLst>
          </p:cNvPr>
          <p:cNvSpPr txBox="1"/>
          <p:nvPr/>
        </p:nvSpPr>
        <p:spPr>
          <a:xfrm>
            <a:off x="3300659" y="642802"/>
            <a:ext cx="7940671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50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Desafios da Empresa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5155117-FCB7-2963-7A30-FF5F5F901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3928188" cy="6858000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BC2B0B7A-710B-C38A-338B-C48516A1EC5E}"/>
              </a:ext>
            </a:extLst>
          </p:cNvPr>
          <p:cNvSpPr/>
          <p:nvPr/>
        </p:nvSpPr>
        <p:spPr>
          <a:xfrm>
            <a:off x="4730619" y="2030085"/>
            <a:ext cx="522514" cy="503853"/>
          </a:xfrm>
          <a:prstGeom prst="roundRect">
            <a:avLst/>
          </a:prstGeom>
          <a:solidFill>
            <a:srgbClr val="1216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1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DAE74F60-8508-3673-D928-681F988DDE84}"/>
              </a:ext>
            </a:extLst>
          </p:cNvPr>
          <p:cNvSpPr/>
          <p:nvPr/>
        </p:nvSpPr>
        <p:spPr>
          <a:xfrm>
            <a:off x="8263814" y="1974724"/>
            <a:ext cx="522514" cy="503853"/>
          </a:xfrm>
          <a:prstGeom prst="roundRect">
            <a:avLst/>
          </a:prstGeom>
          <a:solidFill>
            <a:srgbClr val="1216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2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796A914B-1915-C225-DD87-7C8AC88C664A}"/>
              </a:ext>
            </a:extLst>
          </p:cNvPr>
          <p:cNvSpPr/>
          <p:nvPr/>
        </p:nvSpPr>
        <p:spPr>
          <a:xfrm>
            <a:off x="4730619" y="4554513"/>
            <a:ext cx="522514" cy="503853"/>
          </a:xfrm>
          <a:prstGeom prst="roundRect">
            <a:avLst/>
          </a:prstGeom>
          <a:solidFill>
            <a:srgbClr val="12161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3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CDF2453-6528-577D-B9FD-A43179EDE789}"/>
              </a:ext>
            </a:extLst>
          </p:cNvPr>
          <p:cNvSpPr txBox="1"/>
          <p:nvPr/>
        </p:nvSpPr>
        <p:spPr>
          <a:xfrm>
            <a:off x="5253133" y="2035425"/>
            <a:ext cx="14275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rgbClr val="599CE8"/>
                </a:solidFill>
              </a:rPr>
              <a:t>Demanda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AF4D546-9387-0381-A725-9A937C083838}"/>
              </a:ext>
            </a:extLst>
          </p:cNvPr>
          <p:cNvSpPr txBox="1"/>
          <p:nvPr/>
        </p:nvSpPr>
        <p:spPr>
          <a:xfrm>
            <a:off x="5253133" y="2478577"/>
            <a:ext cx="25270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Com o crescimento do negócio, a quantidade de pedidos aumentou.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3D46934-9046-0F3E-AF31-B137074CE222}"/>
              </a:ext>
            </a:extLst>
          </p:cNvPr>
          <p:cNvSpPr txBox="1"/>
          <p:nvPr/>
        </p:nvSpPr>
        <p:spPr>
          <a:xfrm>
            <a:off x="8786328" y="1995817"/>
            <a:ext cx="60975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rgbClr val="599CE8"/>
                </a:solidFill>
              </a:rPr>
              <a:t>Controle de Estoque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698897F-1D8E-FB37-EF17-2BC131D4DBEB}"/>
              </a:ext>
            </a:extLst>
          </p:cNvPr>
          <p:cNvSpPr txBox="1"/>
          <p:nvPr/>
        </p:nvSpPr>
        <p:spPr>
          <a:xfrm>
            <a:off x="8786328" y="2457482"/>
            <a:ext cx="30907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Manter o controle do estoque de quentinhas a serem feitas e levadas para o ponto se tornou cada vez mais desafiador.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4102C6D1-1247-A314-BE99-273B59FDD796}"/>
              </a:ext>
            </a:extLst>
          </p:cNvPr>
          <p:cNvSpPr txBox="1"/>
          <p:nvPr/>
        </p:nvSpPr>
        <p:spPr>
          <a:xfrm>
            <a:off x="5257993" y="4575606"/>
            <a:ext cx="28454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solidFill>
                  <a:srgbClr val="599CE8"/>
                </a:solidFill>
              </a:rPr>
              <a:t>Aumento das vendas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B1433D5-FD24-3F08-DA01-24087601AD07}"/>
              </a:ext>
            </a:extLst>
          </p:cNvPr>
          <p:cNvSpPr txBox="1"/>
          <p:nvPr/>
        </p:nvSpPr>
        <p:spPr>
          <a:xfrm>
            <a:off x="5253133" y="5037271"/>
            <a:ext cx="59202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Além do crescimento de vendas na região, Deise quer expandir o negócio para regiões vizinhas.</a:t>
            </a:r>
          </a:p>
        </p:txBody>
      </p:sp>
    </p:spTree>
    <p:extLst>
      <p:ext uri="{BB962C8B-B14F-4D97-AF65-F5344CB8AC3E}">
        <p14:creationId xmlns:p14="http://schemas.microsoft.com/office/powerpoint/2010/main" val="2537111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7CA175B0-AF06-CE0E-1920-C8D2EF186DBD}"/>
              </a:ext>
            </a:extLst>
          </p:cNvPr>
          <p:cNvSpPr txBox="1"/>
          <p:nvPr/>
        </p:nvSpPr>
        <p:spPr>
          <a:xfrm>
            <a:off x="1362269" y="3230637"/>
            <a:ext cx="6097554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dirty="0">
                <a:solidFill>
                  <a:srgbClr val="599CE8"/>
                </a:solidFill>
                <a:latin typeface="+mj-lt"/>
              </a:rPr>
              <a:t>Controle de Estoque</a:t>
            </a:r>
          </a:p>
          <a:p>
            <a:r>
              <a:rPr lang="pt-BR" dirty="0">
                <a:solidFill>
                  <a:schemeClr val="bg1"/>
                </a:solidFill>
              </a:rPr>
              <a:t>O sistema de pedidos online permitirá um melhor controle dos níveis de quentinhas a serem levadas para venda local.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758F1BB-53BF-6F8E-0965-C3B7A31A50E0}"/>
              </a:ext>
            </a:extLst>
          </p:cNvPr>
          <p:cNvSpPr txBox="1"/>
          <p:nvPr/>
        </p:nvSpPr>
        <p:spPr>
          <a:xfrm>
            <a:off x="1362269" y="547786"/>
            <a:ext cx="94674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54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Solução Proposta: site de pedidos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E6BCB0-FA7C-8FA8-1BCC-D6E692972BD5}"/>
              </a:ext>
            </a:extLst>
          </p:cNvPr>
          <p:cNvSpPr txBox="1"/>
          <p:nvPr/>
        </p:nvSpPr>
        <p:spPr>
          <a:xfrm>
            <a:off x="1362269" y="1886614"/>
            <a:ext cx="6097554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dirty="0">
                <a:solidFill>
                  <a:srgbClr val="599CE8"/>
                </a:solidFill>
                <a:latin typeface="+mj-lt"/>
              </a:rPr>
              <a:t>Pedidos Online</a:t>
            </a:r>
            <a:endParaRPr lang="pt-BR" dirty="0">
              <a:latin typeface="+mj-lt"/>
            </a:endParaRPr>
          </a:p>
          <a:p>
            <a:r>
              <a:rPr lang="pt-BR" dirty="0">
                <a:solidFill>
                  <a:schemeClr val="bg1"/>
                </a:solidFill>
              </a:rPr>
              <a:t>Com um site de pedidos, os clientes poderão fazer seus pedidos de qualquer lugar, com rapidez e facilidade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1577973-E775-9F83-037A-FD061CED7AC0}"/>
              </a:ext>
            </a:extLst>
          </p:cNvPr>
          <p:cNvSpPr txBox="1"/>
          <p:nvPr/>
        </p:nvSpPr>
        <p:spPr>
          <a:xfrm>
            <a:off x="1362269" y="4574660"/>
            <a:ext cx="60975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dirty="0">
                <a:solidFill>
                  <a:srgbClr val="599CE8"/>
                </a:solidFill>
                <a:latin typeface="+mj-lt"/>
              </a:rPr>
              <a:t>Maior Lucro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6E2D2A5-7768-A185-21F0-CEF2A5481879}"/>
              </a:ext>
            </a:extLst>
          </p:cNvPr>
          <p:cNvSpPr txBox="1"/>
          <p:nvPr/>
        </p:nvSpPr>
        <p:spPr>
          <a:xfrm>
            <a:off x="1362269" y="5041519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Com o site de pedidos o número de venda de quentinhas irá aumentar, facilitando a conclusão da meta diária de vendas.</a:t>
            </a:r>
          </a:p>
        </p:txBody>
      </p:sp>
    </p:spTree>
    <p:extLst>
      <p:ext uri="{BB962C8B-B14F-4D97-AF65-F5344CB8AC3E}">
        <p14:creationId xmlns:p14="http://schemas.microsoft.com/office/powerpoint/2010/main" val="1159451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5653BAC-BBE6-94D6-EA0C-BF5B2FE2816E}"/>
              </a:ext>
            </a:extLst>
          </p:cNvPr>
          <p:cNvSpPr txBox="1"/>
          <p:nvPr/>
        </p:nvSpPr>
        <p:spPr>
          <a:xfrm>
            <a:off x="1009649" y="379837"/>
            <a:ext cx="101727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Escolha da Nuvem: AWS (</a:t>
            </a:r>
            <a:r>
              <a:rPr lang="pt-BR" sz="4000" b="1" dirty="0" err="1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Amazon</a:t>
            </a:r>
            <a:r>
              <a:rPr lang="pt-BR" sz="40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Web Services)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55BEC6F-34BA-2801-DD6C-9C999E003353}"/>
              </a:ext>
            </a:extLst>
          </p:cNvPr>
          <p:cNvSpPr txBox="1"/>
          <p:nvPr/>
        </p:nvSpPr>
        <p:spPr>
          <a:xfrm>
            <a:off x="3047222" y="1859339"/>
            <a:ext cx="609755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Amazon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EC2 (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Elastic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Compute Cloud):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Para hospedar o site</a:t>
            </a:r>
            <a:r>
              <a:rPr lang="pt-BR" altLang="pt-BR" dirty="0">
                <a:solidFill>
                  <a:schemeClr val="bg1"/>
                </a:solidFill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Amazon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RDS (</a:t>
            </a: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Relational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Database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Service): </a:t>
            </a:r>
            <a:r>
              <a:rPr lang="pt-BR" altLang="pt-BR" dirty="0">
                <a:solidFill>
                  <a:schemeClr val="bg1"/>
                </a:solidFill>
              </a:rPr>
              <a:t>Para gerenciar o banco de dados.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 altLang="pt-BR" dirty="0">
              <a:solidFill>
                <a:schemeClr val="bg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Amazon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S3 (</a:t>
            </a: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Simple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Storage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Service): </a:t>
            </a:r>
            <a:r>
              <a:rPr lang="pt-BR" altLang="pt-BR" dirty="0">
                <a:solidFill>
                  <a:schemeClr val="bg1"/>
                </a:solidFill>
              </a:rPr>
              <a:t>Para armazenar arquivos estáticos (imagens, documentos, etc.).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BR" altLang="pt-BR" dirty="0">
              <a:solidFill>
                <a:schemeClr val="bg1"/>
              </a:solidFill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Amazon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SNS (</a:t>
            </a: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Simple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Notification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Service): </a:t>
            </a:r>
            <a:r>
              <a:rPr lang="pt-BR" altLang="pt-BR" dirty="0">
                <a:solidFill>
                  <a:schemeClr val="bg1"/>
                </a:solidFill>
              </a:rPr>
              <a:t>Para notificações.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dirty="0">
              <a:solidFill>
                <a:schemeClr val="bg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Amazon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altLang="pt-BR" b="1" dirty="0" err="1">
                <a:solidFill>
                  <a:schemeClr val="bg1"/>
                </a:solidFill>
                <a:latin typeface="+mj-lt"/>
              </a:rPr>
              <a:t>CloudWatch</a:t>
            </a:r>
            <a:r>
              <a:rPr lang="pt-BR" altLang="pt-BR" b="1" dirty="0">
                <a:solidFill>
                  <a:schemeClr val="bg1"/>
                </a:solidFill>
                <a:latin typeface="+mj-lt"/>
              </a:rPr>
              <a:t>: </a:t>
            </a:r>
            <a:r>
              <a:rPr lang="pt-BR" altLang="pt-BR" dirty="0">
                <a:solidFill>
                  <a:schemeClr val="bg1"/>
                </a:solidFill>
              </a:rPr>
              <a:t>Para monitoramento e logs.</a:t>
            </a:r>
          </a:p>
        </p:txBody>
      </p:sp>
    </p:spTree>
    <p:extLst>
      <p:ext uri="{BB962C8B-B14F-4D97-AF65-F5344CB8AC3E}">
        <p14:creationId xmlns:p14="http://schemas.microsoft.com/office/powerpoint/2010/main" val="3151827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aixaDeTexto 22">
            <a:extLst>
              <a:ext uri="{FF2B5EF4-FFF2-40B4-BE49-F238E27FC236}">
                <a16:creationId xmlns:a16="http://schemas.microsoft.com/office/drawing/2014/main" id="{B84B925C-4443-A171-0782-D3909C2434A5}"/>
              </a:ext>
            </a:extLst>
          </p:cNvPr>
          <p:cNvSpPr txBox="1"/>
          <p:nvPr/>
        </p:nvSpPr>
        <p:spPr>
          <a:xfrm>
            <a:off x="2396412" y="230546"/>
            <a:ext cx="739917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Diagrama de Arquitetura do Projeto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01849C0B-DB93-A278-6043-07E7F6DC7297}"/>
              </a:ext>
            </a:extLst>
          </p:cNvPr>
          <p:cNvSpPr/>
          <p:nvPr/>
        </p:nvSpPr>
        <p:spPr>
          <a:xfrm>
            <a:off x="923731" y="1324947"/>
            <a:ext cx="1763485" cy="119431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Clientes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3C05A7D6-EB0F-C845-4D5F-DA425C54BE42}"/>
              </a:ext>
            </a:extLst>
          </p:cNvPr>
          <p:cNvSpPr/>
          <p:nvPr/>
        </p:nvSpPr>
        <p:spPr>
          <a:xfrm>
            <a:off x="923730" y="5050972"/>
            <a:ext cx="1763485" cy="1194318"/>
          </a:xfrm>
          <a:prstGeom prst="rect">
            <a:avLst/>
          </a:prstGeom>
          <a:solidFill>
            <a:srgbClr val="3798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Administrador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B48946EF-DB01-0116-4DF8-7C0DCA1310CA}"/>
              </a:ext>
            </a:extLst>
          </p:cNvPr>
          <p:cNvSpPr/>
          <p:nvPr/>
        </p:nvSpPr>
        <p:spPr>
          <a:xfrm>
            <a:off x="4369836" y="5355772"/>
            <a:ext cx="3141307" cy="584718"/>
          </a:xfrm>
          <a:prstGeom prst="rect">
            <a:avLst/>
          </a:prstGeom>
          <a:solidFill>
            <a:srgbClr val="1B33E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Notificações</a:t>
            </a:r>
          </a:p>
          <a:p>
            <a:pPr algn="ctr"/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SNS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E6108F02-F7B3-82AB-9C52-8060DD481C44}"/>
              </a:ext>
            </a:extLst>
          </p:cNvPr>
          <p:cNvSpPr/>
          <p:nvPr/>
        </p:nvSpPr>
        <p:spPr>
          <a:xfrm>
            <a:off x="4234542" y="1324947"/>
            <a:ext cx="3722913" cy="11943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Front-</a:t>
            </a:r>
            <a:r>
              <a:rPr lang="pt-BR" dirty="0" err="1"/>
              <a:t>end</a:t>
            </a:r>
            <a:r>
              <a:rPr lang="pt-BR" dirty="0"/>
              <a:t> (HTML/CSS/JS)</a:t>
            </a:r>
            <a:br>
              <a:rPr lang="pt-BR" dirty="0"/>
            </a:br>
            <a:r>
              <a:rPr lang="pt-BR" dirty="0" err="1"/>
              <a:t>Amazon</a:t>
            </a:r>
            <a:r>
              <a:rPr lang="pt-BR" dirty="0"/>
              <a:t> S3 + </a:t>
            </a:r>
            <a:r>
              <a:rPr lang="pt-BR" dirty="0" err="1"/>
              <a:t>CloudFront</a:t>
            </a:r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0620EC6D-B82E-E149-1299-E7ACAE9BB956}"/>
              </a:ext>
            </a:extLst>
          </p:cNvPr>
          <p:cNvSpPr/>
          <p:nvPr/>
        </p:nvSpPr>
        <p:spPr>
          <a:xfrm>
            <a:off x="4234542" y="3194179"/>
            <a:ext cx="3722913" cy="11943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Armazenamento de Arquivos</a:t>
            </a:r>
          </a:p>
          <a:p>
            <a:pPr algn="ctr"/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S3</a:t>
            </a: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74DA53CB-C684-23C7-B45D-258426B1CDCF}"/>
              </a:ext>
            </a:extLst>
          </p:cNvPr>
          <p:cNvSpPr/>
          <p:nvPr/>
        </p:nvSpPr>
        <p:spPr>
          <a:xfrm>
            <a:off x="9008705" y="1324947"/>
            <a:ext cx="2755640" cy="119431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Back-</a:t>
            </a:r>
            <a:r>
              <a:rPr lang="pt-BR" dirty="0" err="1">
                <a:solidFill>
                  <a:schemeClr val="bg1"/>
                </a:solidFill>
              </a:rPr>
              <a:t>end</a:t>
            </a:r>
            <a:r>
              <a:rPr lang="pt-BR" dirty="0">
                <a:solidFill>
                  <a:schemeClr val="bg1"/>
                </a:solidFill>
              </a:rPr>
              <a:t> (API </a:t>
            </a:r>
            <a:r>
              <a:rPr lang="pt-BR" dirty="0" err="1">
                <a:solidFill>
                  <a:schemeClr val="bg1"/>
                </a:solidFill>
              </a:rPr>
              <a:t>Restful</a:t>
            </a:r>
            <a:r>
              <a:rPr lang="pt-BR" dirty="0">
                <a:solidFill>
                  <a:schemeClr val="bg1"/>
                </a:solidFill>
              </a:rPr>
              <a:t>)</a:t>
            </a:r>
          </a:p>
          <a:p>
            <a:pPr algn="ctr"/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EC2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75F33F8-E3E8-5D7D-1165-76766D75B7B1}"/>
              </a:ext>
            </a:extLst>
          </p:cNvPr>
          <p:cNvSpPr/>
          <p:nvPr/>
        </p:nvSpPr>
        <p:spPr>
          <a:xfrm>
            <a:off x="9256744" y="3186403"/>
            <a:ext cx="2259562" cy="1194318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Banco de Dados</a:t>
            </a:r>
          </a:p>
          <a:p>
            <a:pPr algn="ctr"/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RDS</a:t>
            </a: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1202447F-E762-2A9A-140E-B6DF0117F6D5}"/>
              </a:ext>
            </a:extLst>
          </p:cNvPr>
          <p:cNvSpPr/>
          <p:nvPr/>
        </p:nvSpPr>
        <p:spPr>
          <a:xfrm>
            <a:off x="8815872" y="5355772"/>
            <a:ext cx="3141306" cy="584718"/>
          </a:xfrm>
          <a:prstGeom prst="rect">
            <a:avLst/>
          </a:prstGeom>
          <a:solidFill>
            <a:srgbClr val="E0287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Monitoramento</a:t>
            </a:r>
          </a:p>
          <a:p>
            <a:pPr algn="ctr"/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CloudWatch</a:t>
            </a:r>
            <a:endParaRPr lang="pt-BR" dirty="0">
              <a:solidFill>
                <a:schemeClr val="bg1"/>
              </a:solidFill>
            </a:endParaRP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E1CC14F5-D173-49AA-A2A3-B669952E647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2687216" y="1922106"/>
            <a:ext cx="1371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de Seta Reta 37">
            <a:extLst>
              <a:ext uri="{FF2B5EF4-FFF2-40B4-BE49-F238E27FC236}">
                <a16:creationId xmlns:a16="http://schemas.microsoft.com/office/drawing/2014/main" id="{8206D0AA-2386-6899-F876-79B93EBA03F4}"/>
              </a:ext>
            </a:extLst>
          </p:cNvPr>
          <p:cNvCxnSpPr>
            <a:stCxn id="28" idx="2"/>
          </p:cNvCxnSpPr>
          <p:nvPr/>
        </p:nvCxnSpPr>
        <p:spPr>
          <a:xfrm flipH="1">
            <a:off x="6095998" y="2519265"/>
            <a:ext cx="1" cy="597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8094A1D1-21BE-C4A9-D0A6-B977E0B467EA}"/>
              </a:ext>
            </a:extLst>
          </p:cNvPr>
          <p:cNvCxnSpPr>
            <a:stCxn id="28" idx="3"/>
          </p:cNvCxnSpPr>
          <p:nvPr/>
        </p:nvCxnSpPr>
        <p:spPr>
          <a:xfrm>
            <a:off x="7957455" y="1922106"/>
            <a:ext cx="9812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4FBB06FA-B6CE-9BC6-28FE-EAAEEAB4D78A}"/>
              </a:ext>
            </a:extLst>
          </p:cNvPr>
          <p:cNvCxnSpPr>
            <a:stCxn id="30" idx="2"/>
          </p:cNvCxnSpPr>
          <p:nvPr/>
        </p:nvCxnSpPr>
        <p:spPr>
          <a:xfrm>
            <a:off x="10386525" y="2519265"/>
            <a:ext cx="0" cy="597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F07E7977-25AC-5074-BE62-20F8CDFD701B}"/>
              </a:ext>
            </a:extLst>
          </p:cNvPr>
          <p:cNvCxnSpPr>
            <a:stCxn id="31" idx="2"/>
          </p:cNvCxnSpPr>
          <p:nvPr/>
        </p:nvCxnSpPr>
        <p:spPr>
          <a:xfrm>
            <a:off x="10386525" y="4380721"/>
            <a:ext cx="0" cy="900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de Seta Reta 46">
            <a:extLst>
              <a:ext uri="{FF2B5EF4-FFF2-40B4-BE49-F238E27FC236}">
                <a16:creationId xmlns:a16="http://schemas.microsoft.com/office/drawing/2014/main" id="{7E8184ED-19DF-2A53-CF9D-216FB2812B47}"/>
              </a:ext>
            </a:extLst>
          </p:cNvPr>
          <p:cNvCxnSpPr>
            <a:stCxn id="26" idx="3"/>
          </p:cNvCxnSpPr>
          <p:nvPr/>
        </p:nvCxnSpPr>
        <p:spPr>
          <a:xfrm>
            <a:off x="2687215" y="5648131"/>
            <a:ext cx="1614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de Seta Reta 48">
            <a:extLst>
              <a:ext uri="{FF2B5EF4-FFF2-40B4-BE49-F238E27FC236}">
                <a16:creationId xmlns:a16="http://schemas.microsoft.com/office/drawing/2014/main" id="{C5FA0CE1-F120-1EAA-D06F-D067549F34A4}"/>
              </a:ext>
            </a:extLst>
          </p:cNvPr>
          <p:cNvCxnSpPr>
            <a:cxnSpLocks/>
          </p:cNvCxnSpPr>
          <p:nvPr/>
        </p:nvCxnSpPr>
        <p:spPr>
          <a:xfrm flipH="1">
            <a:off x="7957455" y="2519265"/>
            <a:ext cx="1051250" cy="667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de Seta Reta 52">
            <a:extLst>
              <a:ext uri="{FF2B5EF4-FFF2-40B4-BE49-F238E27FC236}">
                <a16:creationId xmlns:a16="http://schemas.microsoft.com/office/drawing/2014/main" id="{70C66F22-ADE7-E6E1-7C10-36F8C9020B3D}"/>
              </a:ext>
            </a:extLst>
          </p:cNvPr>
          <p:cNvCxnSpPr/>
          <p:nvPr/>
        </p:nvCxnSpPr>
        <p:spPr>
          <a:xfrm flipV="1">
            <a:off x="2687215" y="2519265"/>
            <a:ext cx="1547327" cy="2531707"/>
          </a:xfrm>
          <a:prstGeom prst="straightConnector1">
            <a:avLst/>
          </a:prstGeom>
          <a:ln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de Seta Reta 54">
            <a:extLst>
              <a:ext uri="{FF2B5EF4-FFF2-40B4-BE49-F238E27FC236}">
                <a16:creationId xmlns:a16="http://schemas.microsoft.com/office/drawing/2014/main" id="{2E23171B-7225-9521-0185-43C9CC80C179}"/>
              </a:ext>
            </a:extLst>
          </p:cNvPr>
          <p:cNvCxnSpPr/>
          <p:nvPr/>
        </p:nvCxnSpPr>
        <p:spPr>
          <a:xfrm flipH="1">
            <a:off x="7511143" y="2519265"/>
            <a:ext cx="2146041" cy="2836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B5131AC3-D820-ECFE-E84A-EFA8D33701F8}"/>
              </a:ext>
            </a:extLst>
          </p:cNvPr>
          <p:cNvCxnSpPr/>
          <p:nvPr/>
        </p:nvCxnSpPr>
        <p:spPr>
          <a:xfrm>
            <a:off x="11764345" y="2519265"/>
            <a:ext cx="0" cy="27618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05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aixaDeTexto 22">
            <a:extLst>
              <a:ext uri="{FF2B5EF4-FFF2-40B4-BE49-F238E27FC236}">
                <a16:creationId xmlns:a16="http://schemas.microsoft.com/office/drawing/2014/main" id="{B84B925C-4443-A171-0782-D3909C2434A5}"/>
              </a:ext>
            </a:extLst>
          </p:cNvPr>
          <p:cNvSpPr txBox="1"/>
          <p:nvPr/>
        </p:nvSpPr>
        <p:spPr>
          <a:xfrm>
            <a:off x="1608753" y="324993"/>
            <a:ext cx="89744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Explicação: Diagrama de Arquitetura do Projeto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6F5D2C3-0A8C-52FC-3FFA-4BCF45F5A01A}"/>
              </a:ext>
            </a:extLst>
          </p:cNvPr>
          <p:cNvSpPr txBox="1"/>
          <p:nvPr/>
        </p:nvSpPr>
        <p:spPr>
          <a:xfrm>
            <a:off x="-139960" y="1097544"/>
            <a:ext cx="6097554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rgbClr val="70AD47"/>
                </a:solidFill>
                <a:effectLst/>
              </a:rPr>
              <a:t>Clientes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 </a:t>
            </a: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A interface de usuário que os clientes utilizam para fazer pedidos.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371D2B2-EC74-FE69-0CDA-2C611144E72C}"/>
              </a:ext>
            </a:extLst>
          </p:cNvPr>
          <p:cNvSpPr txBox="1"/>
          <p:nvPr/>
        </p:nvSpPr>
        <p:spPr>
          <a:xfrm>
            <a:off x="305577" y="1837829"/>
            <a:ext cx="5652019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FFD966"/>
                </a:solidFill>
                <a:effectLst/>
              </a:rPr>
              <a:t>Frontend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FFD966"/>
                </a:solidFill>
                <a:effectLst/>
              </a:rPr>
              <a:t> (HTML/CSS/JS) -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FFD966"/>
                </a:solidFill>
                <a:effectLst/>
              </a:rPr>
              <a:t>Amazon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FFD966"/>
                </a:solidFill>
                <a:effectLst/>
              </a:rPr>
              <a:t> S3 +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FFD966"/>
                </a:solidFill>
                <a:effectLst/>
              </a:rPr>
              <a:t>CloudFront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O código HTML, CSS e </a:t>
            </a:r>
            <a:r>
              <a:rPr kumimoji="0" lang="pt-BR" altLang="pt-BR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JavaScript</a:t>
            </a: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do site está hospedado no </a:t>
            </a:r>
            <a:r>
              <a:rPr kumimoji="0" lang="pt-BR" altLang="pt-BR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Amazon</a:t>
            </a: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S3.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O </a:t>
            </a:r>
            <a:r>
              <a:rPr kumimoji="0" lang="pt-BR" altLang="pt-BR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Amazon</a:t>
            </a: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r>
              <a:rPr kumimoji="0" lang="pt-BR" altLang="pt-BR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CloudFront</a:t>
            </a: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distribui o conteúdo para melhorar a performance global.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D9905FD-01D8-C3E8-4A9B-A875A7C7A322}"/>
              </a:ext>
            </a:extLst>
          </p:cNvPr>
          <p:cNvSpPr txBox="1"/>
          <p:nvPr/>
        </p:nvSpPr>
        <p:spPr>
          <a:xfrm>
            <a:off x="305576" y="3320181"/>
            <a:ext cx="565201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C55A11"/>
                </a:solidFill>
                <a:effectLst/>
              </a:rPr>
              <a:t>Backend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C55A11"/>
                </a:solidFill>
                <a:effectLst/>
              </a:rPr>
              <a:t> (API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C55A11"/>
                </a:solidFill>
                <a:effectLst/>
              </a:rPr>
              <a:t>RESTful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C55A11"/>
                </a:solidFill>
                <a:effectLst/>
              </a:rPr>
              <a:t>) -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C55A11"/>
                </a:solidFill>
                <a:effectLst/>
              </a:rPr>
              <a:t>Amazon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C55A11"/>
                </a:solidFill>
                <a:effectLst/>
              </a:rPr>
              <a:t> EC2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A lógica do servidor e as APIs estão hospedadas no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Amazon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EC2.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Responsável por processar as requisições dos clientes e interagir com o banco de dados.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86F5838-52E5-511A-3ADD-6085B750B0FD}"/>
              </a:ext>
            </a:extLst>
          </p:cNvPr>
          <p:cNvSpPr txBox="1"/>
          <p:nvPr/>
        </p:nvSpPr>
        <p:spPr>
          <a:xfrm>
            <a:off x="305575" y="4925644"/>
            <a:ext cx="56520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</a:rPr>
              <a:t>Banco de Dados -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</a:rPr>
              <a:t>Amazon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</a:rPr>
              <a:t> RDS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Armazena informações sobre clientes, pedidos e produtos.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Conectado ao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backend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para operações CRUD.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77A8F35-8182-7FDB-5E30-46E560A77FBA}"/>
              </a:ext>
            </a:extLst>
          </p:cNvPr>
          <p:cNvSpPr txBox="1"/>
          <p:nvPr/>
        </p:nvSpPr>
        <p:spPr>
          <a:xfrm>
            <a:off x="305578" y="5977109"/>
            <a:ext cx="57904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7F7F7F"/>
                </a:solidFill>
                <a:effectLst/>
              </a:rPr>
              <a:t>Armazenamento de Arquivos -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7F7F7F"/>
                </a:solidFill>
                <a:effectLst/>
              </a:rPr>
              <a:t>Amazon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7F7F7F"/>
                </a:solidFill>
                <a:effectLst/>
              </a:rPr>
              <a:t> S3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Armazena arquivos estáticos como imagens e documentos.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0FC00E06-65C6-4949-D80B-3F4DBC440216}"/>
              </a:ext>
            </a:extLst>
          </p:cNvPr>
          <p:cNvSpPr txBox="1"/>
          <p:nvPr/>
        </p:nvSpPr>
        <p:spPr>
          <a:xfrm>
            <a:off x="6096000" y="1072955"/>
            <a:ext cx="58775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1B33E5"/>
                </a:solidFill>
                <a:effectLst/>
              </a:rPr>
              <a:t>Notificações -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1B33E5"/>
                </a:solidFill>
                <a:effectLst/>
              </a:rPr>
              <a:t>Amazon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1B33E5"/>
                </a:solidFill>
                <a:effectLst/>
              </a:rPr>
              <a:t> SNS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Envia notificações para os administradores sobre novos pedidos.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5A526539-0444-B3A8-AB61-7197D6A21D81}"/>
              </a:ext>
            </a:extLst>
          </p:cNvPr>
          <p:cNvSpPr txBox="1"/>
          <p:nvPr/>
        </p:nvSpPr>
        <p:spPr>
          <a:xfrm>
            <a:off x="6096000" y="2105775"/>
            <a:ext cx="58775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E02877"/>
                </a:solidFill>
                <a:effectLst/>
              </a:rPr>
              <a:t>Monitoramento -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E02877"/>
                </a:solidFill>
                <a:effectLst/>
              </a:rPr>
              <a:t>Amazon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E02877"/>
                </a:solidFill>
                <a:effectLst/>
              </a:rPr>
              <a:t>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rgbClr val="E02877"/>
                </a:solidFill>
                <a:effectLst/>
              </a:rPr>
              <a:t>CloudWatch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Monitora e gera logs da performance do sistema, ajudando na detecção de problemas.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A8F3C7E9-4A43-6994-DAD3-55C645612D2A}"/>
              </a:ext>
            </a:extLst>
          </p:cNvPr>
          <p:cNvSpPr txBox="1"/>
          <p:nvPr/>
        </p:nvSpPr>
        <p:spPr>
          <a:xfrm>
            <a:off x="6096000" y="3135515"/>
            <a:ext cx="58775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3798C9"/>
                </a:solidFill>
                <a:effectLst/>
              </a:rPr>
              <a:t>Administrador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Interface que os administradores utilizam para gerenciar o sistema e visualizar pedidos.</a:t>
            </a:r>
          </a:p>
        </p:txBody>
      </p:sp>
    </p:spTree>
    <p:extLst>
      <p:ext uri="{BB962C8B-B14F-4D97-AF65-F5344CB8AC3E}">
        <p14:creationId xmlns:p14="http://schemas.microsoft.com/office/powerpoint/2010/main" val="3230293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7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4C58BFE6-BA2C-8B1D-19E6-2E8E6C5395F6}"/>
              </a:ext>
            </a:extLst>
          </p:cNvPr>
          <p:cNvSpPr txBox="1"/>
          <p:nvPr/>
        </p:nvSpPr>
        <p:spPr>
          <a:xfrm>
            <a:off x="1681453" y="1015663"/>
            <a:ext cx="88290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Clientes para Front-</a:t>
            </a:r>
            <a:r>
              <a:rPr lang="pt-BR" b="1" dirty="0" err="1">
                <a:solidFill>
                  <a:schemeClr val="bg1"/>
                </a:solidFill>
              </a:rPr>
              <a:t>end</a:t>
            </a:r>
            <a:r>
              <a:rPr lang="pt-BR" dirty="0">
                <a:solidFill>
                  <a:schemeClr val="bg1"/>
                </a:solidFill>
              </a:rPr>
              <a:t>: Clientes acessam o site estático hospedado no </a:t>
            </a:r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S3 e distribuído pelo </a:t>
            </a:r>
            <a:r>
              <a:rPr lang="pt-BR" dirty="0" err="1">
                <a:solidFill>
                  <a:schemeClr val="bg1"/>
                </a:solidFill>
              </a:rPr>
              <a:t>CloudFront</a:t>
            </a:r>
            <a:r>
              <a:rPr lang="pt-BR" dirty="0">
                <a:solidFill>
                  <a:schemeClr val="bg1"/>
                </a:solidFill>
              </a:rPr>
              <a:t>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dirty="0">
                <a:solidFill>
                  <a:schemeClr val="bg1"/>
                </a:solidFill>
              </a:rPr>
              <a:t>Front-</a:t>
            </a:r>
            <a:r>
              <a:rPr lang="pt-BR" b="1" dirty="0" err="1">
                <a:solidFill>
                  <a:schemeClr val="bg1"/>
                </a:solidFill>
              </a:rPr>
              <a:t>end</a:t>
            </a:r>
            <a:r>
              <a:rPr lang="pt-BR" b="1" dirty="0">
                <a:solidFill>
                  <a:schemeClr val="bg1"/>
                </a:solidFill>
              </a:rPr>
              <a:t> para Back-</a:t>
            </a:r>
            <a:r>
              <a:rPr lang="pt-BR" b="1" dirty="0" err="1">
                <a:solidFill>
                  <a:schemeClr val="bg1"/>
                </a:solidFill>
              </a:rPr>
              <a:t>end</a:t>
            </a:r>
            <a:r>
              <a:rPr lang="pt-BR" dirty="0">
                <a:solidFill>
                  <a:schemeClr val="bg1"/>
                </a:solidFill>
              </a:rPr>
              <a:t>: O front-</a:t>
            </a:r>
            <a:r>
              <a:rPr lang="pt-BR" dirty="0" err="1">
                <a:solidFill>
                  <a:schemeClr val="bg1"/>
                </a:solidFill>
              </a:rPr>
              <a:t>end</a:t>
            </a:r>
            <a:r>
              <a:rPr lang="pt-BR" dirty="0">
                <a:solidFill>
                  <a:schemeClr val="bg1"/>
                </a:solidFill>
              </a:rPr>
              <a:t> faz chamadas API para o </a:t>
            </a:r>
            <a:r>
              <a:rPr lang="pt-BR" dirty="0" err="1">
                <a:solidFill>
                  <a:schemeClr val="bg1"/>
                </a:solidFill>
              </a:rPr>
              <a:t>back-end</a:t>
            </a:r>
            <a:r>
              <a:rPr lang="pt-BR" dirty="0">
                <a:solidFill>
                  <a:schemeClr val="bg1"/>
                </a:solidFill>
              </a:rPr>
              <a:t> hospedado no </a:t>
            </a:r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EC2 para criar, atualizar, deletar e consultar pedidos.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dirty="0">
                <a:solidFill>
                  <a:schemeClr val="bg1"/>
                </a:solidFill>
              </a:rPr>
              <a:t>Back-</a:t>
            </a:r>
            <a:r>
              <a:rPr lang="pt-BR" b="1" dirty="0" err="1">
                <a:solidFill>
                  <a:schemeClr val="bg1"/>
                </a:solidFill>
              </a:rPr>
              <a:t>end</a:t>
            </a:r>
            <a:r>
              <a:rPr lang="pt-BR" b="1" dirty="0">
                <a:solidFill>
                  <a:schemeClr val="bg1"/>
                </a:solidFill>
              </a:rPr>
              <a:t> para Banco de Dados</a:t>
            </a:r>
            <a:r>
              <a:rPr lang="pt-BR" dirty="0">
                <a:solidFill>
                  <a:schemeClr val="bg1"/>
                </a:solidFill>
              </a:rPr>
              <a:t>: O </a:t>
            </a:r>
            <a:r>
              <a:rPr lang="pt-BR" dirty="0" err="1">
                <a:solidFill>
                  <a:schemeClr val="bg1"/>
                </a:solidFill>
              </a:rPr>
              <a:t>back-end</a:t>
            </a:r>
            <a:r>
              <a:rPr lang="pt-BR" dirty="0">
                <a:solidFill>
                  <a:schemeClr val="bg1"/>
                </a:solidFill>
              </a:rPr>
              <a:t> interage com o </a:t>
            </a:r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RDS para realizar operações no banco de dados.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dirty="0">
                <a:solidFill>
                  <a:schemeClr val="bg1"/>
                </a:solidFill>
              </a:rPr>
              <a:t>Back-</a:t>
            </a:r>
            <a:r>
              <a:rPr lang="pt-BR" b="1" dirty="0" err="1">
                <a:solidFill>
                  <a:schemeClr val="bg1"/>
                </a:solidFill>
              </a:rPr>
              <a:t>end</a:t>
            </a:r>
            <a:r>
              <a:rPr lang="pt-BR" b="1" dirty="0">
                <a:solidFill>
                  <a:schemeClr val="bg1"/>
                </a:solidFill>
              </a:rPr>
              <a:t> para Armazenamento de Arquivos</a:t>
            </a:r>
            <a:r>
              <a:rPr lang="pt-BR" dirty="0">
                <a:solidFill>
                  <a:schemeClr val="bg1"/>
                </a:solidFill>
              </a:rPr>
              <a:t>: O </a:t>
            </a:r>
            <a:r>
              <a:rPr lang="pt-BR" dirty="0" err="1">
                <a:solidFill>
                  <a:schemeClr val="bg1"/>
                </a:solidFill>
              </a:rPr>
              <a:t>back-end</a:t>
            </a:r>
            <a:r>
              <a:rPr lang="pt-BR" dirty="0">
                <a:solidFill>
                  <a:schemeClr val="bg1"/>
                </a:solidFill>
              </a:rPr>
              <a:t> pode armazenar e recuperar arquivos do </a:t>
            </a:r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S3.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dirty="0">
                <a:solidFill>
                  <a:schemeClr val="bg1"/>
                </a:solidFill>
              </a:rPr>
              <a:t>Back-</a:t>
            </a:r>
            <a:r>
              <a:rPr lang="pt-BR" b="1" dirty="0" err="1">
                <a:solidFill>
                  <a:schemeClr val="bg1"/>
                </a:solidFill>
              </a:rPr>
              <a:t>end</a:t>
            </a:r>
            <a:r>
              <a:rPr lang="pt-BR" b="1" dirty="0">
                <a:solidFill>
                  <a:schemeClr val="bg1"/>
                </a:solidFill>
              </a:rPr>
              <a:t> para Notificações</a:t>
            </a:r>
            <a:r>
              <a:rPr lang="pt-BR" dirty="0">
                <a:solidFill>
                  <a:schemeClr val="bg1"/>
                </a:solidFill>
              </a:rPr>
              <a:t>: O </a:t>
            </a:r>
            <a:r>
              <a:rPr lang="pt-BR" dirty="0" err="1">
                <a:solidFill>
                  <a:schemeClr val="bg1"/>
                </a:solidFill>
              </a:rPr>
              <a:t>back-end</a:t>
            </a:r>
            <a:r>
              <a:rPr lang="pt-BR" dirty="0">
                <a:solidFill>
                  <a:schemeClr val="bg1"/>
                </a:solidFill>
              </a:rPr>
              <a:t> usa o </a:t>
            </a:r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SNS para enviar notificações sobre novos pedidos.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dirty="0">
                <a:solidFill>
                  <a:schemeClr val="bg1"/>
                </a:solidFill>
              </a:rPr>
              <a:t>Back-</a:t>
            </a:r>
            <a:r>
              <a:rPr lang="pt-BR" b="1" dirty="0" err="1">
                <a:solidFill>
                  <a:schemeClr val="bg1"/>
                </a:solidFill>
              </a:rPr>
              <a:t>end</a:t>
            </a:r>
            <a:r>
              <a:rPr lang="pt-BR" b="1" dirty="0">
                <a:solidFill>
                  <a:schemeClr val="bg1"/>
                </a:solidFill>
              </a:rPr>
              <a:t> para Monitoramento</a:t>
            </a:r>
            <a:r>
              <a:rPr lang="pt-BR" dirty="0">
                <a:solidFill>
                  <a:schemeClr val="bg1"/>
                </a:solidFill>
              </a:rPr>
              <a:t>: O </a:t>
            </a:r>
            <a:r>
              <a:rPr lang="pt-BR" dirty="0" err="1">
                <a:solidFill>
                  <a:schemeClr val="bg1"/>
                </a:solidFill>
              </a:rPr>
              <a:t>back-end</a:t>
            </a:r>
            <a:r>
              <a:rPr lang="pt-BR" dirty="0">
                <a:solidFill>
                  <a:schemeClr val="bg1"/>
                </a:solidFill>
              </a:rPr>
              <a:t> envia dados de monitoramento para o </a:t>
            </a:r>
            <a:r>
              <a:rPr lang="pt-BR" dirty="0" err="1">
                <a:solidFill>
                  <a:schemeClr val="bg1"/>
                </a:solidFill>
              </a:rPr>
              <a:t>Amazon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CloudWatch</a:t>
            </a:r>
            <a:r>
              <a:rPr lang="pt-BR" dirty="0">
                <a:solidFill>
                  <a:schemeClr val="bg1"/>
                </a:solidFill>
              </a:rPr>
              <a:t>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b="1" dirty="0">
                <a:solidFill>
                  <a:schemeClr val="bg1"/>
                </a:solidFill>
              </a:rPr>
              <a:t>Administrador para Front-</a:t>
            </a:r>
            <a:r>
              <a:rPr lang="pt-BR" b="1" dirty="0" err="1">
                <a:solidFill>
                  <a:schemeClr val="bg1"/>
                </a:solidFill>
              </a:rPr>
              <a:t>end</a:t>
            </a:r>
            <a:r>
              <a:rPr lang="pt-BR" dirty="0">
                <a:solidFill>
                  <a:schemeClr val="bg1"/>
                </a:solidFill>
              </a:rPr>
              <a:t>: Administradores usam uma interface específica para gerenciar o sistema e visualizar informações.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26DACD2-81C0-0825-2596-68D40417A9BE}"/>
              </a:ext>
            </a:extLst>
          </p:cNvPr>
          <p:cNvSpPr txBox="1"/>
          <p:nvPr/>
        </p:nvSpPr>
        <p:spPr>
          <a:xfrm>
            <a:off x="2385720" y="0"/>
            <a:ext cx="742055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6000" b="1" dirty="0">
                <a:solidFill>
                  <a:srgbClr val="599C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Fluxo de Comunicação</a:t>
            </a:r>
          </a:p>
        </p:txBody>
      </p:sp>
    </p:spTree>
    <p:extLst>
      <p:ext uri="{BB962C8B-B14F-4D97-AF65-F5344CB8AC3E}">
        <p14:creationId xmlns:p14="http://schemas.microsoft.com/office/powerpoint/2010/main" val="30976484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rif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2.1" id="{19F6FF4A-BFB8-D448-81DB-A8F1C71F8E46}" vid="{CDCDF023-17A4-CF46-89DD-D6386F64A917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  <wetp:taskpane dockstate="right" visibility="0" width="350" row="5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F7C69AE8-8FD6-49AC-B2E7-964D9FC78CA3}">
  <we:reference id="wa200005566" version="3.0.0.2" store="pt-B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F441A091-9242-4862-AD9F-44AA9CF200FD}">
  <we:reference id="wa200006000" version="1.2.1.0" store="pt-BR" storeType="OMEX"/>
  <we:alternateReferences>
    <we:reference id="wa200006000" version="1.2.1.0" store="wa200006000" storeType="OMEX"/>
  </we:alternateReferences>
  <we:properties>
    <we:property name="document_UID" value="&quot;d30bdd04-e143-4390-8ae3-aa33e0bef098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737</Words>
  <Application>Microsoft Office PowerPoint</Application>
  <PresentationFormat>Widescreen</PresentationFormat>
  <Paragraphs>96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Tema do Office</vt:lpstr>
      <vt:lpstr>Drift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Lucas dias zogaib</dc:creator>
  <cp:lastModifiedBy>Lucas dias zogaib</cp:lastModifiedBy>
  <cp:revision>2</cp:revision>
  <dcterms:created xsi:type="dcterms:W3CDTF">2024-06-06T01:26:25Z</dcterms:created>
  <dcterms:modified xsi:type="dcterms:W3CDTF">2024-06-12T04:03:55Z</dcterms:modified>
</cp:coreProperties>
</file>

<file path=docProps/thumbnail.jpeg>
</file>